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78" r:id="rId5"/>
    <p:sldId id="268" r:id="rId6"/>
    <p:sldId id="269" r:id="rId7"/>
    <p:sldId id="270" r:id="rId8"/>
    <p:sldId id="271" r:id="rId9"/>
    <p:sldId id="257" r:id="rId10"/>
    <p:sldId id="258" r:id="rId11"/>
    <p:sldId id="259" r:id="rId12"/>
    <p:sldId id="273" r:id="rId13"/>
    <p:sldId id="260" r:id="rId14"/>
    <p:sldId id="261" r:id="rId15"/>
    <p:sldId id="265" r:id="rId16"/>
    <p:sldId id="266" r:id="rId17"/>
    <p:sldId id="275" r:id="rId18"/>
    <p:sldId id="262" r:id="rId19"/>
    <p:sldId id="263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5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21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22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113" y="312533"/>
            <a:ext cx="9078562" cy="2387600"/>
          </a:xfrm>
        </p:spPr>
        <p:txBody>
          <a:bodyPr>
            <a:normAutofit/>
          </a:bodyPr>
          <a:lstStyle/>
          <a:p>
            <a:r>
              <a:rPr lang="en-US" altLang="en-IN" sz="6600">
                <a:solidFill>
                  <a:schemeClr val="bg1"/>
                </a:solidFill>
              </a:rPr>
              <a:t>Hackathon Project on UrbanLadder</a:t>
            </a:r>
            <a:endParaRPr lang="en-US" altLang="en-IN" sz="6600">
              <a:solidFill>
                <a:schemeClr val="bg1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490453" y="3653606"/>
            <a:ext cx="5306095" cy="3222938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NAME: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DHARSHINI.T(851265)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HARSHANKUMAR.M(851190)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NAVANEETHAN.S(851228)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BALAJI(851207)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VELAMMAL.P(851254)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5796548" y="3837788"/>
            <a:ext cx="4636395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COACH:   Ms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SUNDARA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LAKSHMI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30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TRAINER: Mr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A.V.S. MURALI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ERROR/EXCEPTIONAL HANDLING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Separating Error Handling Code from "Regular“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   Code</a:t>
            </a:r>
            <a:endParaRPr lang="en-IN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Propagating Errors Up the Call Stack</a:t>
            </a: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Grouping Error Types and Error Differentiation</a:t>
            </a:r>
            <a:endParaRPr lang="en-US" sz="2000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6346190" y="3188335"/>
          <a:ext cx="4937760" cy="171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895975" imgH="1381125" progId="Paint.Picture">
                  <p:embed/>
                </p:oleObj>
              </mc:Choice>
              <mc:Fallback>
                <p:oleObj name="" r:id="rId1" imgW="5895975" imgH="13811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46190" y="3188335"/>
                        <a:ext cx="4937760" cy="171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Locator Selector Priority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pPr>
              <a:buFont typeface="Wingdings" panose="05000000000000000000" charset="0"/>
              <a:buChar char="ü"/>
            </a:pPr>
            <a:r>
              <a:rPr lang="en-US"/>
              <a:t>Page object location plays a vital role in automation testing</a:t>
            </a:r>
            <a:endParaRPr lang="en-US"/>
          </a:p>
          <a:p>
            <a:pPr>
              <a:buFont typeface="Wingdings" panose="05000000000000000000" charset="0"/>
              <a:buChar char="ü"/>
            </a:pPr>
            <a:r>
              <a:rPr lang="en-US"/>
              <a:t>Identifying the objects using locators and selector has been prioritizied into orders</a:t>
            </a:r>
            <a:endParaRPr lang="en-US"/>
          </a:p>
          <a:p>
            <a:pPr>
              <a:buFont typeface="Wingdings" panose="05000000000000000000" charset="0"/>
              <a:buChar char="ü"/>
            </a:pPr>
            <a:r>
              <a:rPr lang="en-US"/>
              <a:t>The are: id, name, css, xpath and dom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2"/>
          </p:nvPr>
        </p:nvGraphicFramePr>
        <p:xfrm>
          <a:off x="6346190" y="2477770"/>
          <a:ext cx="4937760" cy="369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648575" imgH="3419475" progId="Paint.Picture">
                  <p:embed/>
                </p:oleObj>
              </mc:Choice>
              <mc:Fallback>
                <p:oleObj name="" r:id="rId1" imgW="7648575" imgH="3419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46190" y="2477770"/>
                        <a:ext cx="4937760" cy="3695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FUNTIONAL LIBRARIES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1845" y="2175510"/>
            <a:ext cx="4681220" cy="369443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These functions have gone through multiple rigorous testing and are easy to use.</a:t>
            </a:r>
            <a:endParaRPr lang="en-US" sz="1800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The functions are optimized for performance</a:t>
            </a:r>
            <a:endParaRPr lang="en-US" sz="1800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It saves considerable development time</a:t>
            </a:r>
            <a:endParaRPr lang="en-US" sz="1800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The functions libraries are portable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7119620" y="2477770"/>
          <a:ext cx="3268980" cy="48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028825" imgH="352425" progId="Paint.Picture">
                  <p:embed/>
                </p:oleObj>
              </mc:Choice>
              <mc:Fallback>
                <p:oleObj name="" r:id="rId1" imgW="2028825" imgH="3524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19620" y="2477770"/>
                        <a:ext cx="3268980" cy="487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/>
          <p:nvPr/>
        </p:nvGraphicFramePr>
        <p:xfrm>
          <a:off x="6852285" y="3204845"/>
          <a:ext cx="4431030" cy="328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590925" imgH="3286125" progId="Paint.Picture">
                  <p:embed/>
                </p:oleObj>
              </mc:Choice>
              <mc:Fallback>
                <p:oleObj name="" r:id="rId3" imgW="3590925" imgH="32861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2285" y="3204845"/>
                        <a:ext cx="4431030" cy="3288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SELENIUM GRID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695" y="1903730"/>
            <a:ext cx="4937760" cy="426847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Selenium Grid allows running multiple tests across different web browsers, operating systems, and machines. </a:t>
            </a: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This ensures compatibility of the application under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test across multiple combinations of web browsers,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operating system, and hardware architecture.</a:t>
            </a: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It speeds up the test suite completion time as it is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capable of running multiple tests in parallel.</a:t>
            </a:r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6346190" y="2347595"/>
          <a:ext cx="4937760" cy="403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00790" imgH="6858000" progId="Paint.Picture">
                  <p:embed/>
                </p:oleObj>
              </mc:Choice>
              <mc:Fallback>
                <p:oleObj name="" r:id="rId1" imgW="11400790" imgH="6858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46190" y="2347595"/>
                        <a:ext cx="4937760" cy="403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>
            <a:graphicFrameLocks noChangeAspect="1"/>
          </p:cNvGraphicFramePr>
          <p:nvPr>
            <p:ph sz="half" idx="1"/>
          </p:nvPr>
        </p:nvGraphicFramePr>
        <p:xfrm>
          <a:off x="723138" y="342199"/>
          <a:ext cx="4937760" cy="3402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334500" imgH="4076700" progId="Paint.Picture">
                  <p:embed/>
                </p:oleObj>
              </mc:Choice>
              <mc:Fallback>
                <p:oleObj name="" r:id="rId1" imgW="9334500" imgH="40767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3138" y="342199"/>
                        <a:ext cx="4937760" cy="3402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/>
          <p:nvPr>
            <p:ph sz="half" idx="2"/>
          </p:nvPr>
        </p:nvGraphicFramePr>
        <p:xfrm>
          <a:off x="5767705" y="2778125"/>
          <a:ext cx="5632450" cy="383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9334500" imgH="4629150" progId="Paint.Picture">
                  <p:embed/>
                </p:oleObj>
              </mc:Choice>
              <mc:Fallback>
                <p:oleObj name="" r:id="rId3" imgW="9334500" imgH="462915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7705" y="2778125"/>
                        <a:ext cx="5632450" cy="383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/>
          <p:cNvSpPr>
            <a:spLocks noGrp="1"/>
          </p:cNvSpPr>
          <p:nvPr/>
        </p:nvSpPr>
        <p:spPr>
          <a:xfrm>
            <a:off x="723265" y="3947160"/>
            <a:ext cx="4864735" cy="25425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en-IN" sz="2400" dirty="0"/>
              <a:t>The hub is the master of all nodes</a:t>
            </a:r>
            <a:endParaRPr lang="en-US" alt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IN" sz="2400" dirty="0"/>
              <a:t>It instruct's the nodes to do a work</a:t>
            </a:r>
            <a:endParaRPr lang="en-US" alt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IN" sz="2400" dirty="0"/>
              <a:t>A particular hub creates a unique IP in which all the nodes are registered</a:t>
            </a:r>
            <a:endParaRPr lang="en-US" altLang="en-IN" sz="2400" dirty="0"/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5767070" y="10795"/>
            <a:ext cx="5633720" cy="25425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en-IN" sz="2000" dirty="0"/>
              <a:t>The node is the one which does the work ordered by its master or the hub</a:t>
            </a:r>
            <a:endParaRPr lang="en-US" altLang="en-IN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IN" sz="2000" dirty="0"/>
              <a:t>The orders from the hub are excuted in the driver with which it was registered</a:t>
            </a:r>
            <a:endParaRPr lang="en-US" altLang="en-IN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IN" sz="2000" dirty="0"/>
              <a:t>And a node can run the commands from its master only if it has the corresponding driver in it</a:t>
            </a:r>
            <a:endParaRPr lang="en-US" altLang="en-IN" sz="2000" dirty="0"/>
          </a:p>
        </p:txBody>
      </p:sp>
      <p:sp>
        <p:nvSpPr>
          <p:cNvPr id="14" name="Curved Down Arrow 13"/>
          <p:cNvSpPr/>
          <p:nvPr/>
        </p:nvSpPr>
        <p:spPr>
          <a:xfrm rot="5040000">
            <a:off x="10461625" y="2093595"/>
            <a:ext cx="2677795" cy="74549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240000">
            <a:off x="109855" y="2746375"/>
            <a:ext cx="487045" cy="23602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994410" y="3941445"/>
          <a:ext cx="4937760" cy="164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581650" imgH="1276350" progId="Paint.Picture">
                  <p:embed/>
                </p:oleObj>
              </mc:Choice>
              <mc:Fallback>
                <p:oleObj name="" r:id="rId1" imgW="5581650" imgH="12763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4410" y="3941445"/>
                        <a:ext cx="4937760" cy="164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2"/>
          </p:nvPr>
        </p:nvGraphicFramePr>
        <p:xfrm>
          <a:off x="6558280" y="3941445"/>
          <a:ext cx="4937760" cy="181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610225" imgH="1628775" progId="Paint.Picture">
                  <p:embed/>
                </p:oleObj>
              </mc:Choice>
              <mc:Fallback>
                <p:oleObj name="" r:id="rId3" imgW="5610225" imgH="162877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8280" y="3941445"/>
                        <a:ext cx="4937760" cy="181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/>
          <p:nvPr/>
        </p:nvGraphicFramePr>
        <p:xfrm>
          <a:off x="1115695" y="487680"/>
          <a:ext cx="10168255" cy="300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9353550" imgH="2381250" progId="Paint.Picture">
                  <p:embed/>
                </p:oleObj>
              </mc:Choice>
              <mc:Fallback>
                <p:oleObj name="" r:id="rId5" imgW="9353550" imgH="2381250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5695" y="487680"/>
                        <a:ext cx="10168255" cy="300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Customizied Test 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>
              <a:buFont typeface="Wingdings" panose="05000000000000000000" charset="0"/>
              <a:buChar char="ü"/>
            </a:pPr>
            <a:r>
              <a:rPr lang="en-US"/>
              <a:t>Used to examine the test</a:t>
            </a:r>
            <a:endParaRPr lang="en-US"/>
          </a:p>
          <a:p>
            <a:pPr>
              <a:buFont typeface="Wingdings" panose="05000000000000000000" charset="0"/>
              <a:buChar char="ü"/>
            </a:pPr>
            <a:r>
              <a:rPr lang="en-US"/>
              <a:t>Helps to find the bugs</a:t>
            </a:r>
            <a:endParaRPr lang="en-US"/>
          </a:p>
          <a:p>
            <a:pPr>
              <a:buFont typeface="Wingdings" panose="05000000000000000000" charset="0"/>
              <a:buChar char="ü"/>
            </a:pPr>
            <a:r>
              <a:rPr lang="en-US"/>
              <a:t>TestNG has two reporting formats</a:t>
            </a:r>
            <a:endParaRPr lang="en-US"/>
          </a:p>
          <a:p>
            <a:pPr marL="469900" indent="-227965">
              <a:buFont typeface="Wingdings" panose="05000000000000000000" charset="0"/>
              <a:buChar char="§"/>
            </a:pPr>
            <a:r>
              <a:rPr lang="en-US"/>
              <a:t>IRepoter</a:t>
            </a:r>
            <a:endParaRPr lang="en-US"/>
          </a:p>
          <a:p>
            <a:pPr marL="469900" indent="-227965">
              <a:buFont typeface="Wingdings" panose="05000000000000000000" charset="0"/>
              <a:buChar char="§"/>
            </a:pPr>
            <a:r>
              <a:rPr lang="en-US"/>
              <a:t>ITestListener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2"/>
          </p:nvPr>
        </p:nvGraphicFramePr>
        <p:xfrm>
          <a:off x="6346190" y="3320415"/>
          <a:ext cx="493776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343775" imgH="1323975" progId="Paint.Picture">
                  <p:embed/>
                </p:oleObj>
              </mc:Choice>
              <mc:Fallback>
                <p:oleObj name="" r:id="rId1" imgW="7343775" imgH="13239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46190" y="3320415"/>
                        <a:ext cx="4937760" cy="166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JENKINS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38" y="1699514"/>
            <a:ext cx="4937760" cy="36941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1700" dirty="0"/>
              <a:t>Code (Version Control System): Git</a:t>
            </a:r>
            <a:endParaRPr lang="en-IN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1700" dirty="0"/>
              <a:t>Build (Continuous Integration): Jenkins, Travis, TeamCity</a:t>
            </a:r>
            <a:endParaRPr lang="en-IN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1700" dirty="0"/>
              <a:t>Test (Continuous testing, inspection): JMeter, Sonarqube</a:t>
            </a:r>
            <a:endParaRPr lang="en-IN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1700" dirty="0"/>
              <a:t>Package (Artifact repository): Artifactory</a:t>
            </a:r>
            <a:endParaRPr lang="en-IN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1700" dirty="0"/>
              <a:t>Configure &amp; Release ( Change management, containerization ): Docker Compose</a:t>
            </a:r>
            <a:endParaRPr lang="en-IN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1700" dirty="0"/>
              <a:t>Infrastructure ( Orchestration, cloud ): Docker Swarm, Kubernetes, Mesos, AWS, </a:t>
            </a:r>
            <a:r>
              <a:rPr lang="en-IN" sz="1700" dirty="0" err="1"/>
              <a:t>Gcloud</a:t>
            </a:r>
            <a:r>
              <a:rPr lang="en-IN" sz="1700" dirty="0"/>
              <a:t>, Nexus</a:t>
            </a:r>
            <a:endParaRPr lang="en-IN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1700" dirty="0"/>
              <a:t>Monitor ( Manage the performance): ELK, Grafana</a:t>
            </a:r>
            <a:endParaRPr lang="en-IN" sz="1700" dirty="0"/>
          </a:p>
          <a:p>
            <a:endParaRPr lang="en-IN" sz="1700" dirty="0"/>
          </a:p>
        </p:txBody>
      </p:sp>
      <p:sp>
        <p:nvSpPr>
          <p:cNvPr id="4" name="Text Box 3"/>
          <p:cNvSpPr txBox="1"/>
          <p:nvPr/>
        </p:nvSpPr>
        <p:spPr>
          <a:xfrm>
            <a:off x="845185" y="28892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2"/>
          </p:nvPr>
        </p:nvGraphicFramePr>
        <p:xfrm>
          <a:off x="6484620" y="1976755"/>
          <a:ext cx="5254625" cy="3609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772025" imgH="2943225" progId="Paint.Picture">
                  <p:embed/>
                </p:oleObj>
              </mc:Choice>
              <mc:Fallback>
                <p:oleObj name="" r:id="rId1" imgW="4772025" imgH="294322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84620" y="1976755"/>
                        <a:ext cx="5254625" cy="3609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Good to have components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Folder Structure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7930515" y="2084705"/>
          <a:ext cx="3713480" cy="423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057525" imgH="4829175" progId="Paint.Picture">
                  <p:embed/>
                </p:oleObj>
              </mc:Choice>
              <mc:Fallback>
                <p:oleObj name="" r:id="rId1" imgW="3057525" imgH="48291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30515" y="2084705"/>
                        <a:ext cx="3713480" cy="423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Naming conventions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5913755" y="2522220"/>
          <a:ext cx="5857875" cy="209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57875" imgH="1609725" progId="Paint.Picture">
                  <p:embed/>
                </p:oleObj>
              </mc:Choice>
              <mc:Fallback>
                <p:oleObj name="" r:id="rId1" imgW="5857875" imgH="16097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13755" y="2522220"/>
                        <a:ext cx="5857875" cy="209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Code Comments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361795" y="2281174"/>
          <a:ext cx="5355114" cy="369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95975" imgH="4067175" progId="Paint.Picture">
                  <p:embed/>
                </p:oleObj>
              </mc:Choice>
              <mc:Fallback>
                <p:oleObj name="" r:id="rId1" imgW="5895975" imgH="40671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61795" y="2281174"/>
                        <a:ext cx="5355114" cy="369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Screenshots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sz="half" idx="1"/>
          </p:nvPr>
        </p:nvGraphicFramePr>
        <p:xfrm>
          <a:off x="6784213" y="2341084"/>
          <a:ext cx="4937760" cy="109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905625" imgH="1209675" progId="Paint.Picture">
                  <p:embed/>
                </p:oleObj>
              </mc:Choice>
              <mc:Fallback>
                <p:oleObj name="" r:id="rId1" imgW="6905625" imgH="12096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84213" y="2341084"/>
                        <a:ext cx="4937760" cy="1097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6784340" y="3767455"/>
          <a:ext cx="493776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581640" imgH="6200775" progId="Paint.Picture">
                  <p:embed/>
                </p:oleObj>
              </mc:Choice>
              <mc:Fallback>
                <p:oleObj name="" r:id="rId3" imgW="10581640" imgH="620077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4340" y="3767455"/>
                        <a:ext cx="4937760" cy="280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Web-Page Syncronization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2"/>
          </p:nvPr>
        </p:nvGraphicFramePr>
        <p:xfrm>
          <a:off x="6346190" y="3973195"/>
          <a:ext cx="4937760" cy="702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019675" imgH="714375" progId="Paint.Picture">
                  <p:embed/>
                </p:oleObj>
              </mc:Choice>
              <mc:Fallback>
                <p:oleObj name="" r:id="rId1" imgW="5019675" imgH="7143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46190" y="3973195"/>
                        <a:ext cx="4937760" cy="702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Wait Interface Usage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6664325" y="2732405"/>
          <a:ext cx="46196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619625" imgH="676275" progId="Paint.Picture">
                  <p:embed/>
                </p:oleObj>
              </mc:Choice>
              <mc:Fallback>
                <p:oleObj name="" r:id="rId1" imgW="4619625" imgH="6762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64325" y="2732405"/>
                        <a:ext cx="46196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Mandatory Components Used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sz="half" idx="1"/>
          </p:nvPr>
        </p:nvGraphicFramePr>
        <p:xfrm>
          <a:off x="603441" y="2159127"/>
          <a:ext cx="1247775" cy="96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810000" imgH="3810000" progId="Paint.Picture">
                  <p:embed/>
                </p:oleObj>
              </mc:Choice>
              <mc:Fallback>
                <p:oleObj name="" r:id="rId1" imgW="3810000" imgH="38100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441" y="2159127"/>
                        <a:ext cx="1247775" cy="96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2343785" y="2275840"/>
          <a:ext cx="1113155" cy="72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571875" imgH="2409825" progId="Paint.Picture">
                  <p:embed/>
                </p:oleObj>
              </mc:Choice>
              <mc:Fallback>
                <p:oleObj name="" r:id="rId3" imgW="3571875" imgH="24098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3785" y="2275840"/>
                        <a:ext cx="1113155" cy="72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/>
          <p:nvPr/>
        </p:nvGraphicFramePr>
        <p:xfrm>
          <a:off x="3912870" y="2275840"/>
          <a:ext cx="1066800" cy="84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714500" imgH="1714500" progId="Paint.Picture">
                  <p:embed/>
                </p:oleObj>
              </mc:Choice>
              <mc:Fallback>
                <p:oleObj name="" r:id="rId5" imgW="1714500" imgH="17145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12870" y="2275840"/>
                        <a:ext cx="1066800" cy="84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/>
          <p:nvPr/>
        </p:nvGraphicFramePr>
        <p:xfrm>
          <a:off x="5441315" y="2378710"/>
          <a:ext cx="109664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7" imgW="1095375" imgH="619125" progId="Paint.Picture">
                  <p:embed/>
                </p:oleObj>
              </mc:Choice>
              <mc:Fallback>
                <p:oleObj name="" r:id="rId7" imgW="1095375" imgH="61912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1315" y="2378710"/>
                        <a:ext cx="109664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/>
          <p:nvPr/>
        </p:nvGraphicFramePr>
        <p:xfrm>
          <a:off x="7369810" y="2395855"/>
          <a:ext cx="122936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9" imgW="1228725" imgH="561975" progId="Paint.Picture">
                  <p:embed/>
                </p:oleObj>
              </mc:Choice>
              <mc:Fallback>
                <p:oleObj name="" r:id="rId9" imgW="1228725" imgH="561975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69810" y="2395855"/>
                        <a:ext cx="122936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Multi-Browser Testing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7246620" y="2341880"/>
          <a:ext cx="4462780" cy="369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144125" imgH="4581525" progId="Paint.Picture">
                  <p:embed/>
                </p:oleObj>
              </mc:Choice>
              <mc:Fallback>
                <p:oleObj name="" r:id="rId1" imgW="10144125" imgH="45815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46620" y="2341880"/>
                        <a:ext cx="4462780" cy="3694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/>
        </p:nvSpPr>
        <p:spPr>
          <a:xfrm>
            <a:off x="1115695" y="1835150"/>
            <a:ext cx="4937760" cy="4312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200" dirty="0"/>
              <a:t>Multi-browser testing is one of the important part of testing</a:t>
            </a:r>
            <a:endParaRPr lang="en-US" sz="2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200" dirty="0"/>
              <a:t>This is because users of an application would expect it to work in all types of browsers.</a:t>
            </a:r>
            <a:endParaRPr lang="en-US" sz="2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200" dirty="0"/>
              <a:t>Since the cilent would need the customer satisfaction for a successful business, multi-browser testing should be implemented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pom.xml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7545070" y="2185670"/>
          <a:ext cx="4257675" cy="3974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257675" imgH="3248025" progId="Paint.Picture">
                  <p:embed/>
                </p:oleObj>
              </mc:Choice>
              <mc:Fallback>
                <p:oleObj name="" r:id="rId1" imgW="4257675" imgH="32480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45070" y="2185670"/>
                        <a:ext cx="4257675" cy="3974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/>
        </p:nvSpPr>
        <p:spPr>
          <a:xfrm>
            <a:off x="1115568" y="2185924"/>
            <a:ext cx="4937760" cy="369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pom is an xml file which is contains the information about the project and the configuration details.</a:t>
            </a:r>
            <a:endParaRPr lang="en-US" sz="20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It contains the dependicies that are required for the build.</a:t>
            </a:r>
            <a:endParaRPr lang="en-US" sz="20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It requires the group_id, artifact_id, version, etc., inorder to incorporate the dependency into the project</a:t>
            </a:r>
            <a:br>
              <a:rPr lang="en-US" sz="2000" dirty="0"/>
            </a:br>
            <a:br>
              <a:rPr lang="en-US" sz="1800" dirty="0"/>
            </a:b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testng.xml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4832" r="40930"/>
          <a:stretch>
            <a:fillRect/>
          </a:stretch>
        </p:blipFill>
        <p:spPr>
          <a:xfrm>
            <a:off x="7176770" y="2628900"/>
            <a:ext cx="4107180" cy="369443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1115568" y="1514094"/>
            <a:ext cx="4937760" cy="369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TestNG is a testing framework which is used to cover a wide range of test categories</a:t>
            </a:r>
            <a:endParaRPr 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It supporst</a:t>
            </a:r>
            <a:endParaRPr lang="en-US" sz="1800" dirty="0"/>
          </a:p>
          <a:p>
            <a:pPr marL="469900" indent="-22733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US" sz="1800" dirty="0"/>
              <a:t>Annotations</a:t>
            </a:r>
            <a:endParaRPr lang="en-US" sz="1800" dirty="0"/>
          </a:p>
          <a:p>
            <a:pPr marL="469900" indent="-22733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US" sz="1800" dirty="0"/>
              <a:t>Data-Driven testing</a:t>
            </a:r>
            <a:endParaRPr lang="en-US" sz="1800" dirty="0"/>
          </a:p>
          <a:p>
            <a:pPr marL="469900" indent="-22733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US" sz="1800" dirty="0"/>
              <a:t>Multiple instances of same testing,etc.,</a:t>
            </a:r>
            <a:endParaRPr lang="en-US" sz="1800" dirty="0"/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br>
              <a:rPr lang="en-US" sz="1800" dirty="0"/>
            </a:br>
            <a:br>
              <a:rPr lang="en-US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Data-Driven Framework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036003" y="2417699"/>
          <a:ext cx="5644749" cy="369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953125" imgH="3895725" progId="Paint.Picture">
                  <p:embed/>
                </p:oleObj>
              </mc:Choice>
              <mc:Fallback>
                <p:oleObj name="" r:id="rId1" imgW="5953125" imgH="38957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6003" y="2417699"/>
                        <a:ext cx="5644749" cy="369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/>
        </p:nvSpPr>
        <p:spPr>
          <a:xfrm>
            <a:off x="1115568" y="1733169"/>
            <a:ext cx="4937760" cy="369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Data-Driven framework is used to drive the test case and suites from an external data feed</a:t>
            </a:r>
            <a:endParaRPr lang="en-US" sz="24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The data feed can be of following file types: xlxs, xls and csv.</a:t>
            </a:r>
            <a:endParaRPr lang="en-US" sz="24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It is a technique of seperating the data set from the test cases.</a:t>
            </a:r>
            <a:br>
              <a:rPr lang="en-US" sz="2400" dirty="0"/>
            </a:br>
            <a:br>
              <a:rPr lang="en-US" sz="2000" dirty="0"/>
            </a:b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REPORT MAKEING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568" y="1514094"/>
            <a:ext cx="4937760" cy="369417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Report gives consolidated &amp; updated information</a:t>
            </a:r>
            <a:endParaRPr 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Report as a means of internal communication</a:t>
            </a:r>
            <a:endParaRPr 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Report facilitates decision making and planning</a:t>
            </a:r>
            <a:endParaRPr 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Report discloses unknown information</a:t>
            </a:r>
            <a:endParaRPr 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Report gives Information to employees</a:t>
            </a:r>
            <a:endParaRPr 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Report gives reliable permanent information</a:t>
            </a:r>
            <a:endParaRPr lang="fr-FR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Report gives information to shareholders</a:t>
            </a:r>
            <a:endParaRPr 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Report solves current problems</a:t>
            </a:r>
            <a:br>
              <a:rPr lang="en-US" sz="1800" dirty="0"/>
            </a:br>
            <a:br>
              <a:rPr lang="en-US" sz="1600" dirty="0"/>
            </a:br>
            <a:endParaRPr lang="en-US" sz="1600" dirty="0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6376670" y="1895475"/>
          <a:ext cx="5572125" cy="4486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581640" imgH="7315200" progId="Paint.Picture">
                  <p:embed/>
                </p:oleObj>
              </mc:Choice>
              <mc:Fallback>
                <p:oleObj name="" r:id="rId1" imgW="10581640" imgH="73152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76670" y="1895475"/>
                        <a:ext cx="5572125" cy="4486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CLEAR CODE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6200" dirty="0"/>
              <a:t>Clearness</a:t>
            </a:r>
            <a:endParaRPr lang="en-IN" sz="6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6200" dirty="0"/>
              <a:t>Best Practices</a:t>
            </a:r>
            <a:endParaRPr lang="en-IN" sz="6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6200" dirty="0"/>
              <a:t>Logic Behind the Code</a:t>
            </a:r>
            <a:endParaRPr lang="en-US" sz="6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6200" dirty="0"/>
              <a:t>Maintenance</a:t>
            </a:r>
            <a:endParaRPr lang="en-IN" sz="6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6200" dirty="0"/>
              <a:t>Easy to Test</a:t>
            </a:r>
            <a:endParaRPr lang="en-IN" sz="6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6200" dirty="0"/>
              <a:t>Simplicity</a:t>
            </a:r>
            <a:endParaRPr lang="en-IN" sz="6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6200" dirty="0"/>
              <a:t>Consistency</a:t>
            </a:r>
            <a:endParaRPr lang="en-IN" sz="6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6200" dirty="0"/>
              <a:t>Cost Savings</a:t>
            </a:r>
            <a:br>
              <a:rPr lang="en-IN" dirty="0"/>
            </a:br>
            <a:br>
              <a:rPr lang="en-IN" dirty="0"/>
            </a:br>
            <a:br>
              <a:rPr lang="en-US" dirty="0"/>
            </a:b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5504180" y="2190750"/>
          <a:ext cx="562483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24575" imgH="5934075" progId="Paint.Picture">
                  <p:embed/>
                </p:oleObj>
              </mc:Choice>
              <mc:Fallback>
                <p:oleObj name="" r:id="rId1" imgW="6124575" imgH="59340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04180" y="2190750"/>
                        <a:ext cx="5624830" cy="398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43B41"/>
      </a:dk2>
      <a:lt2>
        <a:srgbClr val="E2E8E5"/>
      </a:lt2>
      <a:accent1>
        <a:srgbClr val="E7297D"/>
      </a:accent1>
      <a:accent2>
        <a:srgbClr val="D5171C"/>
      </a:accent2>
      <a:accent3>
        <a:srgbClr val="E77329"/>
      </a:accent3>
      <a:accent4>
        <a:srgbClr val="C2A115"/>
      </a:accent4>
      <a:accent5>
        <a:srgbClr val="8FAF1F"/>
      </a:accent5>
      <a:accent6>
        <a:srgbClr val="4FB814"/>
      </a:accent6>
      <a:hlink>
        <a:srgbClr val="319569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3695</Words>
  <Application>WPS Presentation</Application>
  <PresentationFormat>Widescreen</PresentationFormat>
  <Paragraphs>137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29</vt:i4>
      </vt:variant>
      <vt:variant>
        <vt:lpstr>幻灯片标题</vt:lpstr>
      </vt:variant>
      <vt:variant>
        <vt:i4>24</vt:i4>
      </vt:variant>
    </vt:vector>
  </HeadingPairs>
  <TitlesOfParts>
    <vt:vector size="65" baseType="lpstr">
      <vt:lpstr>Arial</vt:lpstr>
      <vt:lpstr>SimSun</vt:lpstr>
      <vt:lpstr>Wingdings</vt:lpstr>
      <vt:lpstr>Calibri</vt:lpstr>
      <vt:lpstr>Georgia</vt:lpstr>
      <vt:lpstr>Times New Roman</vt:lpstr>
      <vt:lpstr>Avenir Next LT Pro</vt:lpstr>
      <vt:lpstr>Segoe Print</vt:lpstr>
      <vt:lpstr>Microsoft YaHei</vt:lpstr>
      <vt:lpstr>Arial Unicode MS</vt:lpstr>
      <vt:lpstr>Wingdings</vt:lpstr>
      <vt:lpstr>AccentBoxVTI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Hackathon Project on UrbanLadder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REPORT MAKEING</vt:lpstr>
      <vt:lpstr>CLEAR CODE</vt:lpstr>
      <vt:lpstr>ERROR/EXCEPTIONAL HANDLING</vt:lpstr>
      <vt:lpstr>PowerPoint 演示文稿</vt:lpstr>
      <vt:lpstr>FUNTIONAL LIBRARIES</vt:lpstr>
      <vt:lpstr>SELENIUM GRID</vt:lpstr>
      <vt:lpstr>PowerPoint 演示文稿</vt:lpstr>
      <vt:lpstr>PowerPoint 演示文稿</vt:lpstr>
      <vt:lpstr>PowerPoint 演示文稿</vt:lpstr>
      <vt:lpstr>JENKINS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 balaji</dc:creator>
  <cp:lastModifiedBy>dharshini</cp:lastModifiedBy>
  <cp:revision>14</cp:revision>
  <dcterms:created xsi:type="dcterms:W3CDTF">2020-06-22T15:45:00Z</dcterms:created>
  <dcterms:modified xsi:type="dcterms:W3CDTF">2020-06-25T18:32:38Z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